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C4AD10E7-7103-46D6-A839-5C4842F9971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504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73AC2-BF14-4E28-BD85-A23D99455A5F}"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AD10E7-7103-46D6-A839-5C4842F99717}" type="slidenum">
              <a:rPr lang="en-IN" smtClean="0"/>
              <a:t>‹#›</a:t>
            </a:fld>
            <a:endParaRPr lang="en-IN"/>
          </a:p>
        </p:txBody>
      </p:sp>
    </p:spTree>
    <p:extLst>
      <p:ext uri="{BB962C8B-B14F-4D97-AF65-F5344CB8AC3E}">
        <p14:creationId xmlns:p14="http://schemas.microsoft.com/office/powerpoint/2010/main" val="213266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2120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5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spTree>
    <p:extLst>
      <p:ext uri="{BB962C8B-B14F-4D97-AF65-F5344CB8AC3E}">
        <p14:creationId xmlns:p14="http://schemas.microsoft.com/office/powerpoint/2010/main" val="211612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767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145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327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64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spTree>
    <p:extLst>
      <p:ext uri="{BB962C8B-B14F-4D97-AF65-F5344CB8AC3E}">
        <p14:creationId xmlns:p14="http://schemas.microsoft.com/office/powerpoint/2010/main" val="3315772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F73AC2-BF14-4E28-BD85-A23D99455A5F}" type="datetimeFigureOut">
              <a:rPr lang="en-IN" smtClean="0"/>
              <a:t>23-02-2023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4AD10E7-7103-46D6-A839-5C4842F9971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218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F73AC2-BF14-4E28-BD85-A23D99455A5F}"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AD10E7-7103-46D6-A839-5C4842F99717}" type="slidenum">
              <a:rPr lang="en-IN" smtClean="0"/>
              <a:t>‹#›</a:t>
            </a:fld>
            <a:endParaRPr lang="en-IN"/>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381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F73AC2-BF14-4E28-BD85-A23D99455A5F}" type="datetimeFigureOut">
              <a:rPr lang="en-IN" smtClean="0"/>
              <a:t>23-02-2023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4AD10E7-7103-46D6-A839-5C4842F9971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194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F73AC2-BF14-4E28-BD85-A23D99455A5F}" type="datetimeFigureOut">
              <a:rPr lang="en-IN" smtClean="0"/>
              <a:t>23-02-2023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4AD10E7-7103-46D6-A839-5C4842F9971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25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F73AC2-BF14-4E28-BD85-A23D99455A5F}" type="datetimeFigureOut">
              <a:rPr lang="en-IN" smtClean="0"/>
              <a:t>23-02-2023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4AD10E7-7103-46D6-A839-5C4842F99717}" type="slidenum">
              <a:rPr lang="en-IN" smtClean="0"/>
              <a:t>‹#›</a:t>
            </a:fld>
            <a:endParaRPr lang="en-IN"/>
          </a:p>
        </p:txBody>
      </p:sp>
    </p:spTree>
    <p:extLst>
      <p:ext uri="{BB962C8B-B14F-4D97-AF65-F5344CB8AC3E}">
        <p14:creationId xmlns:p14="http://schemas.microsoft.com/office/powerpoint/2010/main" val="261744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73AC2-BF14-4E28-BD85-A23D99455A5F}"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AD10E7-7103-46D6-A839-5C4842F9971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06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F73AC2-BF14-4E28-BD85-A23D99455A5F}" type="datetimeFigureOut">
              <a:rPr lang="en-IN" smtClean="0"/>
              <a:t>23-02-2023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4AD10E7-7103-46D6-A839-5C4842F99717}" type="slidenum">
              <a:rPr lang="en-IN" smtClean="0"/>
              <a:t>‹#›</a:t>
            </a:fld>
            <a:endParaRPr lang="en-IN"/>
          </a:p>
        </p:txBody>
      </p:sp>
    </p:spTree>
    <p:extLst>
      <p:ext uri="{BB962C8B-B14F-4D97-AF65-F5344CB8AC3E}">
        <p14:creationId xmlns:p14="http://schemas.microsoft.com/office/powerpoint/2010/main" val="403269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F73AC2-BF14-4E28-BD85-A23D99455A5F}" type="datetimeFigureOut">
              <a:rPr lang="en-IN" smtClean="0"/>
              <a:t>23-02-2023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AD10E7-7103-46D6-A839-5C4842F99717}" type="slidenum">
              <a:rPr lang="en-IN" smtClean="0"/>
              <a:t>‹#›</a:t>
            </a:fld>
            <a:endParaRPr lang="en-IN"/>
          </a:p>
        </p:txBody>
      </p:sp>
    </p:spTree>
    <p:extLst>
      <p:ext uri="{BB962C8B-B14F-4D97-AF65-F5344CB8AC3E}">
        <p14:creationId xmlns:p14="http://schemas.microsoft.com/office/powerpoint/2010/main" val="119691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impexperts.com/blog/how-the-international-expo-helps-indian-export-market-and-distributors/" TargetMode="External"/><Relationship Id="rId2" Type="http://schemas.openxmlformats.org/officeDocument/2006/relationships/hyperlink" Target="https://www.youtube.com/watch?v=B7nhuWYZg3A&amp;t=15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4edJuoeaKw" TargetMode="External"/><Relationship Id="rId2" Type="http://schemas.openxmlformats.org/officeDocument/2006/relationships/hyperlink" Target="https://www.youtube.com/watch?v=jgU-HvKsTG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jma9IxpGjM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03446-A711-F106-A599-FDC39929DDD5}"/>
              </a:ext>
            </a:extLst>
          </p:cNvPr>
          <p:cNvSpPr>
            <a:spLocks noGrp="1"/>
          </p:cNvSpPr>
          <p:nvPr>
            <p:ph type="ctrTitle"/>
          </p:nvPr>
        </p:nvSpPr>
        <p:spPr/>
        <p:txBody>
          <a:bodyPr/>
          <a:lstStyle/>
          <a:p>
            <a:endParaRPr lang="en-IN" dirty="0"/>
          </a:p>
        </p:txBody>
      </p:sp>
      <p:sp>
        <p:nvSpPr>
          <p:cNvPr id="3" name="Subtitle 2">
            <a:extLst>
              <a:ext uri="{FF2B5EF4-FFF2-40B4-BE49-F238E27FC236}">
                <a16:creationId xmlns:a16="http://schemas.microsoft.com/office/drawing/2014/main" id="{3A78403C-DED8-1085-6B99-EFEC31ABEB70}"/>
              </a:ext>
            </a:extLst>
          </p:cNvPr>
          <p:cNvSpPr>
            <a:spLocks noGrp="1"/>
          </p:cNvSpPr>
          <p:nvPr>
            <p:ph type="subTitle" idx="1"/>
          </p:nvPr>
        </p:nvSpPr>
        <p:spPr/>
        <p:txBody>
          <a:bodyPr/>
          <a:lstStyle/>
          <a:p>
            <a:endParaRPr lang="en-IN"/>
          </a:p>
        </p:txBody>
      </p:sp>
      <p:pic>
        <p:nvPicPr>
          <p:cNvPr id="1026" name="Picture 2" descr="Export Import iiiEM">
            <a:extLst>
              <a:ext uri="{FF2B5EF4-FFF2-40B4-BE49-F238E27FC236}">
                <a16:creationId xmlns:a16="http://schemas.microsoft.com/office/drawing/2014/main" id="{7F54F1D1-E516-1360-8944-9C6C57FDF5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876300"/>
            <a:ext cx="9753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57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A531-1633-5EDB-AD9C-E22137308FB6}"/>
              </a:ext>
            </a:extLst>
          </p:cNvPr>
          <p:cNvSpPr>
            <a:spLocks noGrp="1"/>
          </p:cNvSpPr>
          <p:nvPr>
            <p:ph type="title"/>
          </p:nvPr>
        </p:nvSpPr>
        <p:spPr/>
        <p:txBody>
          <a:bodyPr>
            <a:normAutofit fontScale="90000"/>
          </a:bodyPr>
          <a:lstStyle/>
          <a:p>
            <a:r>
              <a:rPr lang="en-US" b="1" i="0" dirty="0">
                <a:effectLst/>
                <a:latin typeface="Algerian" panose="04020705040A02060702" pitchFamily="82" charset="0"/>
              </a:rPr>
              <a:t>IMPORT EXPORT  PROCEDURE</a:t>
            </a:r>
            <a:br>
              <a:rPr lang="en-US" b="0" i="0" dirty="0">
                <a:effectLst/>
                <a:latin typeface="Algerian" panose="04020705040A02060702" pitchFamily="82" charset="0"/>
              </a:rPr>
            </a:br>
            <a:endParaRPr lang="en-IN" dirty="0">
              <a:latin typeface="Algerian" panose="04020705040A02060702" pitchFamily="82" charset="0"/>
            </a:endParaRPr>
          </a:p>
        </p:txBody>
      </p:sp>
      <p:sp>
        <p:nvSpPr>
          <p:cNvPr id="3" name="Content Placeholder 2">
            <a:extLst>
              <a:ext uri="{FF2B5EF4-FFF2-40B4-BE49-F238E27FC236}">
                <a16:creationId xmlns:a16="http://schemas.microsoft.com/office/drawing/2014/main" id="{D71FE579-FB0E-415C-F8E4-B0984646FC42}"/>
              </a:ext>
            </a:extLst>
          </p:cNvPr>
          <p:cNvSpPr>
            <a:spLocks noGrp="1"/>
          </p:cNvSpPr>
          <p:nvPr>
            <p:ph idx="1"/>
          </p:nvPr>
        </p:nvSpPr>
        <p:spPr/>
        <p:txBody>
          <a:bodyPr>
            <a:normAutofit/>
          </a:bodyPr>
          <a:lstStyle/>
          <a:p>
            <a:pPr algn="l" fontAlgn="base"/>
            <a:r>
              <a:rPr lang="en-US" b="0" i="0" dirty="0">
                <a:solidFill>
                  <a:srgbClr val="4B4F58"/>
                </a:solidFill>
                <a:effectLst/>
                <a:latin typeface="ABeeZee"/>
              </a:rPr>
              <a:t>India is one of the major hubs for exporting particular items in the world. The state of Gujarat independently shares </a:t>
            </a:r>
            <a:r>
              <a:rPr lang="en-US" b="1" i="0" u="sng" dirty="0">
                <a:solidFill>
                  <a:srgbClr val="3A3A3A"/>
                </a:solidFill>
                <a:effectLst/>
                <a:latin typeface="ABeeZee"/>
                <a:hlinkClick r:id="rId2"/>
              </a:rPr>
              <a:t>25% of the total Indian export market</a:t>
            </a:r>
            <a:r>
              <a:rPr lang="en-US" b="0" i="0" dirty="0">
                <a:solidFill>
                  <a:srgbClr val="4B4F58"/>
                </a:solidFill>
                <a:effectLst/>
                <a:latin typeface="ABeeZee"/>
              </a:rPr>
              <a:t>. The </a:t>
            </a:r>
            <a:r>
              <a:rPr lang="en-US" b="1" i="0" u="sng" dirty="0">
                <a:solidFill>
                  <a:srgbClr val="3A3A3A"/>
                </a:solidFill>
                <a:effectLst/>
                <a:latin typeface="ABeeZee"/>
                <a:hlinkClick r:id="rId3"/>
              </a:rPr>
              <a:t>International exhibitions</a:t>
            </a:r>
            <a:r>
              <a:rPr lang="en-US" b="0" i="0" dirty="0">
                <a:solidFill>
                  <a:srgbClr val="4B4F58"/>
                </a:solidFill>
                <a:effectLst/>
                <a:latin typeface="ABeeZee"/>
              </a:rPr>
              <a:t> that are held in the different parts of India are one of the most helpful events for the established Indian brands to enhance their export share..</a:t>
            </a:r>
          </a:p>
          <a:p>
            <a:pPr marL="0" indent="0" algn="l" fontAlgn="base">
              <a:buNone/>
            </a:pPr>
            <a:endParaRPr lang="en-US" b="0" i="0" dirty="0">
              <a:effectLst/>
              <a:latin typeface="ABeeZee"/>
            </a:endParaRPr>
          </a:p>
          <a:p>
            <a:pPr marL="0" indent="0">
              <a:buNone/>
            </a:pPr>
            <a:endParaRPr lang="en-IN" dirty="0"/>
          </a:p>
        </p:txBody>
      </p:sp>
    </p:spTree>
    <p:extLst>
      <p:ext uri="{BB962C8B-B14F-4D97-AF65-F5344CB8AC3E}">
        <p14:creationId xmlns:p14="http://schemas.microsoft.com/office/powerpoint/2010/main" val="3358397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3C34-A442-E0BA-6621-51D777E53DCB}"/>
              </a:ext>
            </a:extLst>
          </p:cNvPr>
          <p:cNvSpPr>
            <a:spLocks noGrp="1"/>
          </p:cNvSpPr>
          <p:nvPr>
            <p:ph type="title"/>
          </p:nvPr>
        </p:nvSpPr>
        <p:spPr/>
        <p:txBody>
          <a:bodyPr/>
          <a:lstStyle/>
          <a:p>
            <a:endParaRPr lang="en-IN"/>
          </a:p>
        </p:txBody>
      </p:sp>
      <p:pic>
        <p:nvPicPr>
          <p:cNvPr id="2052" name="Picture 4" descr="Import Export process">
            <a:extLst>
              <a:ext uri="{FF2B5EF4-FFF2-40B4-BE49-F238E27FC236}">
                <a16:creationId xmlns:a16="http://schemas.microsoft.com/office/drawing/2014/main" id="{F1DD0586-F1F0-251D-9794-6D18B2BD58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8782" y="982132"/>
            <a:ext cx="9055483" cy="422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041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A243-C8B3-A02C-7398-CAB63EF0F20C}"/>
              </a:ext>
            </a:extLst>
          </p:cNvPr>
          <p:cNvSpPr>
            <a:spLocks noGrp="1"/>
          </p:cNvSpPr>
          <p:nvPr>
            <p:ph type="title"/>
          </p:nvPr>
        </p:nvSpPr>
        <p:spPr>
          <a:xfrm>
            <a:off x="1295402" y="2015412"/>
            <a:ext cx="9601196" cy="270587"/>
          </a:xfrm>
        </p:spPr>
        <p:txBody>
          <a:bodyPr>
            <a:normAutofit fontScale="90000"/>
          </a:bodyPr>
          <a:lstStyle/>
          <a:p>
            <a:pPr fontAlgn="base"/>
            <a:r>
              <a:rPr lang="en-IN" b="1" i="0" u="sng" dirty="0">
                <a:solidFill>
                  <a:srgbClr val="3A3A3A"/>
                </a:solidFill>
                <a:effectLst/>
                <a:latin typeface="ABeeZee"/>
                <a:hlinkClick r:id="rId2"/>
              </a:rPr>
              <a:t>EXPORT CYCLE FOR THE ENTREPRENEURS</a:t>
            </a:r>
            <a:br>
              <a:rPr lang="en-IN" b="0" i="0" dirty="0">
                <a:effectLst/>
                <a:latin typeface="ABeeZee"/>
              </a:rPr>
            </a:br>
            <a:r>
              <a:rPr lang="en-IN" b="0" i="0" dirty="0">
                <a:solidFill>
                  <a:srgbClr val="4B4F58"/>
                </a:solidFill>
                <a:effectLst/>
                <a:latin typeface="ABeeZee"/>
              </a:rPr>
              <a:t> </a:t>
            </a:r>
            <a:br>
              <a:rPr lang="en-IN" b="0" i="0" dirty="0">
                <a:solidFill>
                  <a:srgbClr val="4B4F58"/>
                </a:solidFill>
                <a:effectLst/>
                <a:latin typeface="ABeeZee"/>
              </a:rPr>
            </a:br>
            <a:endParaRPr lang="en-IN" dirty="0"/>
          </a:p>
        </p:txBody>
      </p:sp>
      <p:sp>
        <p:nvSpPr>
          <p:cNvPr id="3" name="Content Placeholder 2">
            <a:extLst>
              <a:ext uri="{FF2B5EF4-FFF2-40B4-BE49-F238E27FC236}">
                <a16:creationId xmlns:a16="http://schemas.microsoft.com/office/drawing/2014/main" id="{826E1C7B-34E3-911D-B01A-68B2CCFFAD11}"/>
              </a:ext>
            </a:extLst>
          </p:cNvPr>
          <p:cNvSpPr>
            <a:spLocks noGrp="1"/>
          </p:cNvSpPr>
          <p:nvPr>
            <p:ph idx="1"/>
          </p:nvPr>
        </p:nvSpPr>
        <p:spPr/>
        <p:txBody>
          <a:bodyPr>
            <a:normAutofit fontScale="85000" lnSpcReduction="10000"/>
          </a:bodyPr>
          <a:lstStyle/>
          <a:p>
            <a:pPr marL="0" indent="0" algn="just" fontAlgn="base">
              <a:buNone/>
            </a:pPr>
            <a:r>
              <a:rPr lang="en-US" b="1" i="0" dirty="0">
                <a:effectLst/>
                <a:latin typeface="ABeeZee"/>
              </a:rPr>
              <a:t>1: Receipt of an Inquiry from the Buyer</a:t>
            </a:r>
            <a:endParaRPr lang="en-US" b="0" i="0" dirty="0">
              <a:effectLst/>
              <a:latin typeface="ABeeZee"/>
            </a:endParaRPr>
          </a:p>
          <a:p>
            <a:pPr algn="just" fontAlgn="base"/>
            <a:r>
              <a:rPr lang="en-US" b="0" i="0" dirty="0">
                <a:solidFill>
                  <a:srgbClr val="4B4F58"/>
                </a:solidFill>
                <a:effectLst/>
                <a:latin typeface="ABeeZee"/>
              </a:rPr>
              <a:t>The exporter receives an inquiry from the buyer for the purchase of a particular product of his brand. You have to check the creditworthiness of the buyer by contacting the Indian export councils. This will help you to deal with </a:t>
            </a:r>
            <a:r>
              <a:rPr lang="en-US" b="1" i="0" u="sng" dirty="0">
                <a:solidFill>
                  <a:srgbClr val="3A3A3A"/>
                </a:solidFill>
                <a:effectLst/>
                <a:latin typeface="ABeeZee"/>
                <a:hlinkClick r:id="rId3"/>
              </a:rPr>
              <a:t>genuine buyers</a:t>
            </a:r>
            <a:r>
              <a:rPr lang="en-US" b="0" i="0" dirty="0">
                <a:solidFill>
                  <a:srgbClr val="4B4F58"/>
                </a:solidFill>
                <a:effectLst/>
                <a:latin typeface="ABeeZee"/>
              </a:rPr>
              <a:t>.</a:t>
            </a:r>
          </a:p>
          <a:p>
            <a:pPr algn="just" fontAlgn="base"/>
            <a:endParaRPr lang="en-US" b="0" i="0" dirty="0">
              <a:solidFill>
                <a:srgbClr val="4B4F58"/>
              </a:solidFill>
              <a:effectLst/>
              <a:latin typeface="ABeeZee"/>
            </a:endParaRPr>
          </a:p>
          <a:p>
            <a:pPr marL="0" indent="0" algn="just" fontAlgn="base">
              <a:buNone/>
            </a:pPr>
            <a:r>
              <a:rPr lang="en-US" b="1" i="0" dirty="0">
                <a:effectLst/>
                <a:latin typeface="ABeeZee"/>
              </a:rPr>
              <a:t>2: Sending Quotation to the Importer</a:t>
            </a:r>
            <a:endParaRPr lang="en-US" b="0" i="0" dirty="0">
              <a:effectLst/>
              <a:latin typeface="ABeeZee"/>
            </a:endParaRPr>
          </a:p>
          <a:p>
            <a:pPr algn="just" fontAlgn="base"/>
            <a:r>
              <a:rPr lang="en-US" b="0" i="0" dirty="0">
                <a:solidFill>
                  <a:srgbClr val="4B4F58"/>
                </a:solidFill>
                <a:effectLst/>
                <a:latin typeface="ABeeZee"/>
              </a:rPr>
              <a:t>As an exporter, you have to send the price of the demanded goods to the importer. Many times the importer also asks for a free sample to check the quality; so the exporter also has to send a free sample for the verification of quality.</a:t>
            </a:r>
          </a:p>
          <a:p>
            <a:pPr marL="0" indent="0" algn="just">
              <a:buNone/>
            </a:pPr>
            <a:endParaRPr lang="en-IN" dirty="0"/>
          </a:p>
        </p:txBody>
      </p:sp>
    </p:spTree>
    <p:extLst>
      <p:ext uri="{BB962C8B-B14F-4D97-AF65-F5344CB8AC3E}">
        <p14:creationId xmlns:p14="http://schemas.microsoft.com/office/powerpoint/2010/main" val="59254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DDB1C-9192-50ED-DC5F-2B3BF41FEAD3}"/>
              </a:ext>
            </a:extLst>
          </p:cNvPr>
          <p:cNvSpPr>
            <a:spLocks noGrp="1"/>
          </p:cNvSpPr>
          <p:nvPr>
            <p:ph type="title"/>
          </p:nvPr>
        </p:nvSpPr>
        <p:spPr/>
        <p:txBody>
          <a:bodyPr/>
          <a:lstStyle/>
          <a:p>
            <a:pPr algn="just"/>
            <a:endParaRPr lang="en-IN" dirty="0"/>
          </a:p>
        </p:txBody>
      </p:sp>
      <p:sp>
        <p:nvSpPr>
          <p:cNvPr id="3" name="Content Placeholder 2">
            <a:extLst>
              <a:ext uri="{FF2B5EF4-FFF2-40B4-BE49-F238E27FC236}">
                <a16:creationId xmlns:a16="http://schemas.microsoft.com/office/drawing/2014/main" id="{1CB934F2-29D3-B4B8-6F4A-A11441A1DE05}"/>
              </a:ext>
            </a:extLst>
          </p:cNvPr>
          <p:cNvSpPr>
            <a:spLocks noGrp="1"/>
          </p:cNvSpPr>
          <p:nvPr>
            <p:ph idx="1"/>
          </p:nvPr>
        </p:nvSpPr>
        <p:spPr/>
        <p:txBody>
          <a:bodyPr>
            <a:noAutofit/>
          </a:bodyPr>
          <a:lstStyle/>
          <a:p>
            <a:pPr marL="0" indent="0" algn="l" fontAlgn="base">
              <a:buNone/>
            </a:pPr>
            <a:r>
              <a:rPr lang="en-US" sz="2000" b="1" i="0" dirty="0">
                <a:effectLst/>
                <a:latin typeface="ABeeZee"/>
              </a:rPr>
              <a:t>3: Product Approval &amp; Purchase Order</a:t>
            </a:r>
            <a:endParaRPr lang="en-US" sz="2000" b="0" i="0" dirty="0">
              <a:effectLst/>
              <a:latin typeface="ABeeZee"/>
            </a:endParaRPr>
          </a:p>
          <a:p>
            <a:pPr algn="l" fontAlgn="base"/>
            <a:r>
              <a:rPr lang="en-US" sz="2000" b="0" i="0" dirty="0">
                <a:solidFill>
                  <a:srgbClr val="4B4F58"/>
                </a:solidFill>
                <a:effectLst/>
                <a:latin typeface="ABeeZee"/>
              </a:rPr>
              <a:t>Once the importer approves the quality of the sample, you will get a purchase order describing the complete order details. You must read the purchase order carefully for moving further with the payment terms.</a:t>
            </a:r>
          </a:p>
          <a:p>
            <a:pPr marL="0" indent="0" algn="l" fontAlgn="base">
              <a:buNone/>
            </a:pPr>
            <a:r>
              <a:rPr lang="en-US" sz="2000" b="1" i="0" dirty="0">
                <a:effectLst/>
                <a:latin typeface="ABeeZee"/>
              </a:rPr>
              <a:t>4: Payment terms &amp; Negotiation</a:t>
            </a:r>
            <a:endParaRPr lang="en-US" sz="2000" b="0" i="0" dirty="0">
              <a:effectLst/>
              <a:latin typeface="ABeeZee"/>
            </a:endParaRPr>
          </a:p>
          <a:p>
            <a:pPr algn="l" fontAlgn="base"/>
            <a:r>
              <a:rPr lang="en-US" sz="2000" b="0" i="0" dirty="0">
                <a:solidFill>
                  <a:srgbClr val="4B4F58"/>
                </a:solidFill>
                <a:effectLst/>
                <a:latin typeface="ABeeZee"/>
              </a:rPr>
              <a:t>This is an important import export process that involves the final deal between the buyer and the supplier. Looking at the purchase order and the demands of the importer; you can decide upon the fair price of the products that are exported. Deciding upon the incoterms helps with reducing all the miscommunication and ends up with a successful export import procedure.</a:t>
            </a:r>
          </a:p>
          <a:p>
            <a:pPr marL="0" indent="0">
              <a:buNone/>
            </a:pPr>
            <a:endParaRPr lang="en-IN" sz="2000" dirty="0"/>
          </a:p>
        </p:txBody>
      </p:sp>
    </p:spTree>
    <p:extLst>
      <p:ext uri="{BB962C8B-B14F-4D97-AF65-F5344CB8AC3E}">
        <p14:creationId xmlns:p14="http://schemas.microsoft.com/office/powerpoint/2010/main" val="109946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29D8F-1D2B-DF42-FA44-F3D254667CF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DA92B27-2C5F-CD57-8672-5A600B14842E}"/>
              </a:ext>
            </a:extLst>
          </p:cNvPr>
          <p:cNvSpPr>
            <a:spLocks noGrp="1"/>
          </p:cNvSpPr>
          <p:nvPr>
            <p:ph idx="1"/>
          </p:nvPr>
        </p:nvSpPr>
        <p:spPr/>
        <p:txBody>
          <a:bodyPr>
            <a:normAutofit fontScale="85000" lnSpcReduction="10000"/>
          </a:bodyPr>
          <a:lstStyle/>
          <a:p>
            <a:pPr marL="0" indent="0" algn="just" fontAlgn="base">
              <a:buNone/>
            </a:pPr>
            <a:r>
              <a:rPr lang="en-US" b="1" i="0" dirty="0">
                <a:effectLst/>
                <a:latin typeface="Times New Roman" panose="02020603050405020304" pitchFamily="18" charset="0"/>
                <a:cs typeface="Times New Roman" panose="02020603050405020304" pitchFamily="18" charset="0"/>
              </a:rPr>
              <a:t>5: </a:t>
            </a:r>
            <a:r>
              <a:rPr lang="en-US" b="1" i="0" u="sng" dirty="0">
                <a:solidFill>
                  <a:srgbClr val="3A3A3A"/>
                </a:solidFill>
                <a:effectLst/>
                <a:latin typeface="Times New Roman" panose="02020603050405020304" pitchFamily="18" charset="0"/>
                <a:cs typeface="Times New Roman" panose="02020603050405020304" pitchFamily="18" charset="0"/>
                <a:hlinkClick r:id="rId2"/>
              </a:rPr>
              <a:t>Hire CHA</a:t>
            </a:r>
            <a:r>
              <a:rPr lang="en-US" b="1" i="0" dirty="0">
                <a:effectLst/>
                <a:latin typeface="Times New Roman" panose="02020603050405020304" pitchFamily="18" charset="0"/>
                <a:cs typeface="Times New Roman" panose="02020603050405020304" pitchFamily="18" charset="0"/>
              </a:rPr>
              <a:t> for container booking</a:t>
            </a:r>
            <a:endParaRPr lang="en-US" b="0" i="0" dirty="0">
              <a:effectLst/>
              <a:latin typeface="Times New Roman" panose="02020603050405020304" pitchFamily="18" charset="0"/>
              <a:cs typeface="Times New Roman" panose="02020603050405020304" pitchFamily="18" charset="0"/>
            </a:endParaRPr>
          </a:p>
          <a:p>
            <a:pPr algn="just" fontAlgn="base"/>
            <a:r>
              <a:rPr lang="en-US" b="0" i="0" dirty="0">
                <a:solidFill>
                  <a:srgbClr val="4B4F58"/>
                </a:solidFill>
                <a:effectLst/>
                <a:latin typeface="Times New Roman" panose="02020603050405020304" pitchFamily="18" charset="0"/>
                <a:cs typeface="Times New Roman" panose="02020603050405020304" pitchFamily="18" charset="0"/>
              </a:rPr>
              <a:t>An exporter will require a CHA for the export clearance of the goods from the domestic port destination. The exporter has to pay the freight charges to the CHA for the container booking. The CHA will send the empty containers to the exporter’s warehouse. The CHA will further generate a shipping bill with a successful customs clearance process.</a:t>
            </a:r>
          </a:p>
          <a:p>
            <a:pPr algn="just" fontAlgn="base"/>
            <a:r>
              <a:rPr lang="en-US" b="0" i="0" dirty="0">
                <a:solidFill>
                  <a:srgbClr val="4B4F58"/>
                </a:solidFill>
                <a:effectLst/>
                <a:latin typeface="Times New Roman" panose="02020603050405020304" pitchFamily="18" charset="0"/>
                <a:cs typeface="Times New Roman" panose="02020603050405020304" pitchFamily="18" charset="0"/>
              </a:rPr>
              <a:t>This entire procedure will help your goods to receive the ‘port of loading’ for dispatching the goods to the importer’s country. The exporter will receive a bill of lading document for getting incentives or any other privileges from the government. Also, you have to send one copy of the bill of lading to the importer along with the set of year documents.</a:t>
            </a:r>
          </a:p>
          <a:p>
            <a:pPr algn="just"/>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6324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D9729-8899-9B0C-92B2-7EB6EAA2506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A0DA3AF-9FC7-FB63-3815-96CE02F46AD2}"/>
              </a:ext>
            </a:extLst>
          </p:cNvPr>
          <p:cNvSpPr>
            <a:spLocks noGrp="1"/>
          </p:cNvSpPr>
          <p:nvPr>
            <p:ph idx="1"/>
          </p:nvPr>
        </p:nvSpPr>
        <p:spPr/>
        <p:txBody>
          <a:bodyPr>
            <a:normAutofit/>
          </a:bodyPr>
          <a:lstStyle/>
          <a:p>
            <a:pPr marL="0" indent="0" algn="ctr">
              <a:buNone/>
            </a:pPr>
            <a:r>
              <a:rPr lang="en-US" sz="5400" dirty="0">
                <a:latin typeface="Stencil" panose="040409050D0802020404" pitchFamily="82" charset="0"/>
              </a:rPr>
              <a:t>THANK YOU</a:t>
            </a:r>
            <a:endParaRPr lang="en-IN" sz="5400" dirty="0">
              <a:latin typeface="Stencil" panose="040409050D0802020404" pitchFamily="82" charset="0"/>
            </a:endParaRPr>
          </a:p>
        </p:txBody>
      </p:sp>
    </p:spTree>
    <p:extLst>
      <p:ext uri="{BB962C8B-B14F-4D97-AF65-F5344CB8AC3E}">
        <p14:creationId xmlns:p14="http://schemas.microsoft.com/office/powerpoint/2010/main" val="2190549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19</TotalTime>
  <Words>436</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ABeeZee</vt:lpstr>
      <vt:lpstr>Algerian</vt:lpstr>
      <vt:lpstr>Arial</vt:lpstr>
      <vt:lpstr>Garamond</vt:lpstr>
      <vt:lpstr>Stencil</vt:lpstr>
      <vt:lpstr>Times New Roman</vt:lpstr>
      <vt:lpstr>Organic</vt:lpstr>
      <vt:lpstr>PowerPoint Presentation</vt:lpstr>
      <vt:lpstr>IMPORT EXPORT  PROCEDURE </vt:lpstr>
      <vt:lpstr>PowerPoint Presentation</vt:lpstr>
      <vt:lpstr>EXPORT CYCLE FOR THE ENTREPRENEURS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Shailee Upadhayay</dc:creator>
  <cp:lastModifiedBy>Shailee Upadhayay</cp:lastModifiedBy>
  <cp:revision>1</cp:revision>
  <dcterms:created xsi:type="dcterms:W3CDTF">2023-02-23T15:26:44Z</dcterms:created>
  <dcterms:modified xsi:type="dcterms:W3CDTF">2023-02-23T15:46:42Z</dcterms:modified>
</cp:coreProperties>
</file>